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57" r:id="rId3"/>
    <p:sldId id="28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68" r:id="rId17"/>
    <p:sldId id="269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9874250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>
          <p15:clr>
            <a:srgbClr val="A4A3A4"/>
          </p15:clr>
        </p15:guide>
        <p15:guide id="2" pos="31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42"/>
        <p:guide pos="31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04800" y="381000"/>
            <a:ext cx="115824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0" lang="zh-TW" altLang="zh-TW" sz="24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436034" y="488950"/>
            <a:ext cx="11247967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0" lang="zh-TW" altLang="zh-TW" sz="240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828800" y="3338513"/>
            <a:ext cx="85344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0" lang="zh-TW" altLang="zh-TW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857250"/>
            <a:ext cx="103632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567113"/>
            <a:ext cx="72136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EEB4A-837F-49A6-B673-BC26A4192022}" type="datetime1">
              <a:rPr lang="zh-TW" altLang="en-US"/>
              <a:pPr>
                <a:defRPr/>
              </a:pPr>
              <a:t>2017/12/6</a:t>
            </a:fld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90952" y="6308725"/>
            <a:ext cx="5378449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308725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AA98F-05D8-44A8-9759-475B8088B8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2E35E-D90F-4D83-B0CD-BBE9C6575D54}" type="datetime1">
              <a:rPr lang="zh-TW" altLang="en-US"/>
              <a:pPr>
                <a:defRPr/>
              </a:pPr>
              <a:t>2017/12/6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52D30-0AE7-42A3-B1E7-A1874917EA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12200" y="549276"/>
            <a:ext cx="2565400" cy="53943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16000" y="549276"/>
            <a:ext cx="7493000" cy="53943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AC67E-EAB6-4956-B8AE-B6521676F9E0}" type="datetime1">
              <a:rPr lang="zh-TW" altLang="en-US"/>
              <a:pPr>
                <a:defRPr/>
              </a:pPr>
              <a:t>2017/12/6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7A223-2DA6-4EBF-8107-7051207CD7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6000" y="549275"/>
            <a:ext cx="10261600" cy="5921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016000" y="1412876"/>
            <a:ext cx="5029200" cy="45307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48400" y="1412876"/>
            <a:ext cx="5029200" cy="45307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61526-E49D-4E81-A6CE-EBD204B44E1D}" type="datetime1">
              <a:rPr lang="zh-TW" altLang="en-US"/>
              <a:pPr>
                <a:defRPr/>
              </a:pPr>
              <a:t>2017/12/6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29E2D-6B4F-4CD3-A3D3-C4E701E040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6000" y="549275"/>
            <a:ext cx="10261600" cy="5921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1016000" y="1412876"/>
            <a:ext cx="10261600" cy="4530725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2347E-8533-4D5D-9307-04648A9487D3}" type="datetime1">
              <a:rPr lang="zh-TW" altLang="en-US"/>
              <a:pPr>
                <a:defRPr/>
              </a:pPr>
              <a:t>2017/12/6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B1232-DF00-448C-ACCD-8843BA4DAA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7408" y="6308725"/>
            <a:ext cx="2743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B8756-D039-4654-B67B-236A94C2B8EC}" type="datetime1">
              <a:rPr lang="zh-TW" altLang="en-US"/>
              <a:pPr>
                <a:defRPr/>
              </a:pPr>
              <a:t>2017/12/6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99723" y="6320172"/>
            <a:ext cx="5281083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Computer &amp; Internet Architecture Lab</a:t>
            </a:r>
          </a:p>
          <a:p>
            <a:pPr>
              <a:defRPr/>
            </a:pPr>
            <a:r>
              <a:rPr lang="en-US" altLang="zh-TW" dirty="0"/>
              <a:t>CSIE, National Cheng Kung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3F63C-EE3D-4A67-9BE8-F52E6A2DE3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7D3-D90F-4FA7-85EA-0085D9F9F68E}" type="datetime1">
              <a:rPr lang="zh-TW" altLang="en-US"/>
              <a:pPr>
                <a:defRPr/>
              </a:pPr>
              <a:t>2017/12/6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1F8A9-F018-403C-95E5-B930BC7EB0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16000" y="1412876"/>
            <a:ext cx="50292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48400" y="1412876"/>
            <a:ext cx="50292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AF0F4-2DE8-4136-BAAA-B37B064CB51A}" type="datetime1">
              <a:rPr lang="zh-TW" altLang="en-US"/>
              <a:pPr>
                <a:defRPr/>
              </a:pPr>
              <a:t>2017/12/6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D8956-5698-4235-87A2-43FFF884C1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85ADF-9CBB-459F-AF59-0FFDF81DA190}" type="datetime1">
              <a:rPr lang="zh-TW" altLang="en-US"/>
              <a:pPr>
                <a:defRPr/>
              </a:pPr>
              <a:t>2017/12/6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E3430-33CF-497A-B2AB-4A94C5B368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9403" y="6308725"/>
            <a:ext cx="2743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6EDF2-D4BD-47D7-9130-8FC2052C6EDB}" type="datetime1">
              <a:rPr lang="zh-TW" altLang="en-US"/>
              <a:pPr>
                <a:defRPr/>
              </a:pPr>
              <a:t>2017/12/6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99723" y="6320172"/>
            <a:ext cx="5281083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2683A-7018-4BAB-8721-AD6325F5AF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1EAFE-E229-428A-9344-861A6FE10076}" type="datetime1">
              <a:rPr lang="zh-TW" altLang="en-US"/>
              <a:pPr>
                <a:defRPr/>
              </a:pPr>
              <a:t>2017/12/6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1572C-5C2E-49A2-965C-7CB8B2360B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B20FA-DD94-413D-B82E-528B523AE877}" type="datetime1">
              <a:rPr lang="zh-TW" altLang="en-US"/>
              <a:pPr>
                <a:defRPr/>
              </a:pPr>
              <a:t>2017/12/6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F71D9-75DE-4C83-A83F-0AED518840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0AE51-52AB-4210-ACC9-678CAB4E789C}" type="datetime1">
              <a:rPr lang="zh-TW" altLang="en-US"/>
              <a:pPr>
                <a:defRPr/>
              </a:pPr>
              <a:t>2017/12/6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2CD28-92F7-4E71-AC93-D23BD4717A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549275"/>
            <a:ext cx="10261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412876"/>
            <a:ext cx="10261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308725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</a:defRPr>
            </a:lvl1pPr>
          </a:lstStyle>
          <a:p>
            <a:pPr>
              <a:defRPr/>
            </a:pPr>
            <a:fld id="{9DAE4238-3A07-464A-8BD3-BA5F6D62104E}" type="datetime1">
              <a:rPr lang="zh-TW" altLang="en-US"/>
              <a:pPr>
                <a:defRPr/>
              </a:pPr>
              <a:t>2017/12/6</a:t>
            </a:fld>
            <a:endParaRPr lang="en-US" altLang="zh-TW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6184" y="6273800"/>
            <a:ext cx="52810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0051" y="6308725"/>
            <a:ext cx="13186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</a:defRPr>
            </a:lvl1pPr>
          </a:lstStyle>
          <a:p>
            <a:pPr>
              <a:defRPr/>
            </a:pPr>
            <a:fld id="{7EA6CC49-A81B-4B85-B434-D76FD2EC00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1" name="Group 10"/>
          <p:cNvGrpSpPr>
            <a:grpSpLocks/>
          </p:cNvGrpSpPr>
          <p:nvPr/>
        </p:nvGrpSpPr>
        <p:grpSpPr bwMode="auto">
          <a:xfrm>
            <a:off x="224368" y="212725"/>
            <a:ext cx="11764433" cy="6096000"/>
            <a:chOff x="106" y="28"/>
            <a:chExt cx="5558" cy="3840"/>
          </a:xfrm>
        </p:grpSpPr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106" y="28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0" lang="zh-TW" altLang="zh-TW" sz="2400">
                <a:latin typeface="Times New Roman" pitchFamily="18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480" y="709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kumimoji="1"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2800" b="1" i="0" dirty="0"/>
              <a:t>Statistical Optimal Hash-based Longest Prefix Match</a:t>
            </a:r>
            <a:endParaRPr lang="zh-TW" altLang="en-US" sz="28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AA98F-05D8-44A8-9759-475B8088B8DB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457972"/>
              </p:ext>
            </p:extLst>
          </p:nvPr>
        </p:nvGraphicFramePr>
        <p:xfrm>
          <a:off x="3419836" y="3559728"/>
          <a:ext cx="6120680" cy="202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6184">
                  <a:extLst>
                    <a:ext uri="{9D8B030D-6E8A-4147-A177-3AD203B41FA5}">
                      <a16:colId xmlns:a16="http://schemas.microsoft.com/office/drawing/2014/main" val="13406231"/>
                    </a:ext>
                  </a:extLst>
                </a:gridCol>
                <a:gridCol w="4664496">
                  <a:extLst>
                    <a:ext uri="{9D8B030D-6E8A-4147-A177-3AD203B41FA5}">
                      <a16:colId xmlns:a16="http://schemas.microsoft.com/office/drawing/2014/main" val="3183399099"/>
                    </a:ext>
                  </a:extLst>
                </a:gridCol>
              </a:tblGrid>
              <a:tr h="363096">
                <a:tc>
                  <a:txBody>
                    <a:bodyPr/>
                    <a:lstStyle/>
                    <a:p>
                      <a:r>
                        <a:rPr kumimoji="0" lang="en-US" altLang="zh-TW" sz="1800" b="1" dirty="0" smtClean="0">
                          <a:solidFill>
                            <a:srgbClr val="3333CC"/>
                          </a:solidFill>
                          <a:latin typeface="+mn-lt"/>
                        </a:rPr>
                        <a:t>Authors: </a:t>
                      </a:r>
                      <a:endParaRPr lang="zh-TW" altLang="en-US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Yi Wang, </a:t>
                      </a:r>
                      <a:r>
                        <a:rPr lang="en-US" altLang="zh-TW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Zhuyun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Qi, </a:t>
                      </a:r>
                      <a:r>
                        <a:rPr lang="en-US" altLang="zh-TW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Huichen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Dai,</a:t>
                      </a:r>
                    </a:p>
                    <a:p>
                      <a:r>
                        <a:rPr lang="en-US" altLang="zh-TW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Hao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Wu, Kai Lei, Bin Liu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8442002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r>
                        <a:rPr kumimoji="0" lang="en-US" altLang="zh-TW" sz="1800" b="1" dirty="0" smtClean="0">
                          <a:solidFill>
                            <a:srgbClr val="3333CC"/>
                          </a:solidFill>
                          <a:latin typeface="+mn-lt"/>
                        </a:rPr>
                        <a:t>Publisher: </a:t>
                      </a:r>
                      <a:endParaRPr lang="zh-TW" altLang="en-US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Architectures for Networking and Communications Systems (ANCS)</a:t>
                      </a:r>
                      <a:endParaRPr kumimoji="0" lang="en-US" altLang="zh-TW" sz="1800" b="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7354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altLang="zh-TW" sz="1800" b="1" dirty="0" smtClean="0">
                          <a:solidFill>
                            <a:srgbClr val="3333CC"/>
                          </a:solidFill>
                          <a:latin typeface="+mn-lt"/>
                        </a:rPr>
                        <a:t>Presenter: </a:t>
                      </a:r>
                      <a:endParaRPr lang="zh-TW" altLang="en-US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baseline="0" dirty="0" smtClean="0">
                          <a:latin typeface="+mn-lt"/>
                        </a:rPr>
                        <a:t>Tzu-</a:t>
                      </a:r>
                      <a:r>
                        <a:rPr kumimoji="0" lang="en-US" altLang="zh-TW" sz="1800" b="0" baseline="0" dirty="0" err="1" smtClean="0">
                          <a:latin typeface="+mn-lt"/>
                        </a:rPr>
                        <a:t>Chieh</a:t>
                      </a:r>
                      <a:r>
                        <a:rPr kumimoji="0" lang="en-US" altLang="zh-TW" sz="1800" b="0" baseline="0" dirty="0" smtClean="0">
                          <a:latin typeface="+mn-lt"/>
                        </a:rPr>
                        <a:t>, Lin</a:t>
                      </a:r>
                      <a:endParaRPr lang="zh-TW" altLang="en-US" sz="18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6039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dirty="0" smtClean="0">
                          <a:solidFill>
                            <a:srgbClr val="3333CC"/>
                          </a:solidFill>
                          <a:latin typeface="+mn-lt"/>
                        </a:rPr>
                        <a:t>Date:</a:t>
                      </a:r>
                      <a:endParaRPr kumimoji="0" lang="zh-TW" altLang="en-US" sz="1800" b="1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dirty="0" smtClean="0">
                          <a:latin typeface="+mn-lt"/>
                        </a:rPr>
                        <a:t>106/12/06</a:t>
                      </a:r>
                      <a:endParaRPr lang="zh-TW" altLang="en-US" sz="1800" b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6992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415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statistical optimal search scheme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 smtClean="0"/>
                  <a:t>Since the length distribution of prefixes in the routing table is known </a:t>
                </a:r>
                <a:r>
                  <a:rPr lang="en-US" altLang="zh-TW" sz="2400" dirty="0"/>
                  <a:t>in advance, there should be an optimal search path for </a:t>
                </a:r>
                <a:r>
                  <a:rPr lang="en-US" altLang="zh-TW" sz="2400" dirty="0" smtClean="0"/>
                  <a:t>each address.</a:t>
                </a:r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The number of prefix sets is no greater than N, </a:t>
                </a:r>
                <a:r>
                  <a:rPr lang="en-US" altLang="zh-TW" sz="2400" dirty="0" smtClean="0"/>
                  <a:t>therefore even </a:t>
                </a:r>
                <a:r>
                  <a:rPr lang="en-US" altLang="zh-TW" sz="2400" dirty="0"/>
                  <a:t>in the worst case we can find the optimal search </a:t>
                </a:r>
                <a:r>
                  <a:rPr lang="en-US" altLang="zh-TW" sz="2400" dirty="0" smtClean="0"/>
                  <a:t>path of </a:t>
                </a:r>
                <a:r>
                  <a:rPr lang="en-US" altLang="zh-TW" sz="2400" dirty="0"/>
                  <a:t>an address by applying exhaustive search that has O(N!) </a:t>
                </a:r>
                <a:r>
                  <a:rPr lang="en-US" altLang="zh-TW" sz="2400" dirty="0" smtClean="0"/>
                  <a:t>time complexity.</a:t>
                </a:r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we design and implement a dynamic </a:t>
                </a:r>
                <a:r>
                  <a:rPr lang="en-US" altLang="zh-TW" sz="2400" dirty="0" smtClean="0"/>
                  <a:t>programming algorithm </a:t>
                </a:r>
                <a:r>
                  <a:rPr lang="en-US" altLang="zh-TW" sz="2400" dirty="0"/>
                  <a:t>only with </a:t>
                </a:r>
                <a:r>
                  <a:rPr lang="en-US" altLang="zh-TW" sz="2400" dirty="0" smtClean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4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TW" sz="2400" dirty="0" smtClean="0"/>
                  <a:t>) </a:t>
                </a:r>
                <a:r>
                  <a:rPr lang="en-US" altLang="zh-TW" sz="2400" dirty="0"/>
                  <a:t>time complexity to find the </a:t>
                </a:r>
                <a:r>
                  <a:rPr lang="en-US" altLang="zh-TW" sz="2400" dirty="0" smtClean="0"/>
                  <a:t>optimal search </a:t>
                </a:r>
                <a:r>
                  <a:rPr lang="en-US" altLang="zh-TW" sz="2400" dirty="0"/>
                  <a:t>path.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7" t="-1077" r="-7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289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Dynamic Programming Algorithm For </a:t>
            </a:r>
            <a:r>
              <a:rPr lang="en-US" altLang="zh-TW" dirty="0" smtClean="0"/>
              <a:t>Optimizing LPM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 smtClean="0"/>
                  <a:t>Assuming that the prefixes in the reconstructed FIB are </a:t>
                </a:r>
                <a:r>
                  <a:rPr lang="en-US" altLang="zh-TW" sz="2400" dirty="0"/>
                  <a:t>partitioned into N prefix </a:t>
                </a:r>
                <a:r>
                  <a:rPr lang="en-US" altLang="zh-TW" sz="2400" dirty="0" smtClean="0"/>
                  <a:t>sets.</a:t>
                </a:r>
              </a:p>
              <a:p>
                <a:endParaRPr lang="en-US" altLang="zh-TW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is the number of probes </a:t>
                </a:r>
                <a:r>
                  <a:rPr lang="en-US" altLang="zh-TW" sz="2400" dirty="0" smtClean="0"/>
                  <a:t>in the </a:t>
                </a:r>
                <a:r>
                  <a:rPr lang="en-US" altLang="zh-TW" sz="2400" dirty="0"/>
                  <a:t>optimal search path </a:t>
                </a:r>
                <a:r>
                  <a:rPr lang="en-US" altLang="zh-TW" sz="2400" dirty="0" smtClean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𝑆𝑒𝑡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𝑆𝑒𝑡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𝑃𝑅𝐸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 smtClean="0"/>
                  <a:t>is </a:t>
                </a:r>
                <a:r>
                  <a:rPr lang="en-US" altLang="zh-TW" sz="2400" dirty="0"/>
                  <a:t>the </a:t>
                </a:r>
                <a:r>
                  <a:rPr lang="en-US" altLang="zh-TW" sz="2400" dirty="0" smtClean="0"/>
                  <a:t>candidate prefix </a:t>
                </a:r>
                <a:r>
                  <a:rPr lang="en-US" altLang="zh-TW" sz="2400" dirty="0"/>
                  <a:t>with k </a:t>
                </a:r>
                <a:r>
                  <a:rPr lang="en-US" altLang="zh-TW" sz="2400" dirty="0" smtClean="0"/>
                  <a:t>components;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/>
                  <a:t> is the matching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𝑆𝑒𝑡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 in </a:t>
                </a:r>
                <a:r>
                  <a:rPr lang="en-US" altLang="zh-TW" sz="2400" dirty="0"/>
                  <a:t>the original FIB;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is the matching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𝑆𝑒𝑡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in the </a:t>
                </a:r>
                <a:r>
                  <a:rPr lang="en-US" altLang="zh-TW" sz="2400" dirty="0"/>
                  <a:t>reconstructed FIB</a:t>
                </a:r>
                <a:r>
                  <a:rPr lang="en-US" altLang="zh-TW" sz="2400" dirty="0" smtClean="0"/>
                  <a:t>.</a:t>
                </a:r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The optimal search path of an address </a:t>
                </a:r>
                <a:r>
                  <a:rPr lang="en-US" altLang="zh-TW" sz="2400" dirty="0" smtClean="0"/>
                  <a:t>is equivalent </a:t>
                </a:r>
                <a:r>
                  <a:rPr lang="en-US" altLang="zh-TW" sz="2400" dirty="0"/>
                  <a:t>to finding the minimal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altLang="zh-TW" sz="2400" dirty="0"/>
                  <a:t>, </a:t>
                </a:r>
                <a:r>
                  <a:rPr lang="en-US" altLang="zh-TW" sz="2400" dirty="0" smtClean="0"/>
                  <a:t>if M </a:t>
                </a:r>
                <a:r>
                  <a:rPr lang="en-US" altLang="zh-TW" sz="2400" dirty="0"/>
                  <a:t>&lt;N; or the </a:t>
                </a:r>
                <a:r>
                  <a:rPr lang="en-US" altLang="zh-TW" sz="2400" dirty="0" smtClean="0"/>
                  <a:t>minimal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TW" sz="2400" dirty="0"/>
                  <a:t>, if M ≥ N. Here M is the length of the name or the </a:t>
                </a:r>
                <a:r>
                  <a:rPr lang="en-US" altLang="zh-TW" sz="2400" dirty="0" smtClean="0"/>
                  <a:t>IP address</a:t>
                </a:r>
                <a:r>
                  <a:rPr lang="en-US" altLang="zh-TW" sz="2400" dirty="0"/>
                  <a:t>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7" t="-1077" r="-1248" b="-1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Computer &amp; Internet Architecture Lab</a:t>
            </a:r>
          </a:p>
          <a:p>
            <a:pPr>
              <a:defRPr/>
            </a:pPr>
            <a:r>
              <a:rPr lang="en-US" altLang="zh-TW" dirty="0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83598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 smtClean="0"/>
                  <a:t>The problem of finding the minimal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TW" sz="2400" i="1" dirty="0"/>
                  <a:t> </a:t>
                </a:r>
                <a:r>
                  <a:rPr lang="en-US" altLang="zh-TW" sz="2400" dirty="0"/>
                  <a:t>can be </a:t>
                </a:r>
                <a:r>
                  <a:rPr lang="en-US" altLang="zh-TW" sz="2400" dirty="0" smtClean="0"/>
                  <a:t>decomposed into </a:t>
                </a:r>
                <a:r>
                  <a:rPr lang="en-US" altLang="zh-TW" sz="2400" dirty="0"/>
                  <a:t>two optimization sub-problems: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−1)</m:t>
                        </m:r>
                      </m:sub>
                    </m:sSub>
                  </m:oMath>
                </a14:m>
                <a:r>
                  <a:rPr lang="en-US" altLang="zh-TW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d>
                          <m:dPr>
                            <m:ctrlPr>
                              <a:rPr lang="en-US" altLang="zh-TW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TW" sz="2400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sz="2400" i="1" dirty="0"/>
                  <a:t> </a:t>
                </a:r>
                <a:r>
                  <a:rPr lang="en-US" altLang="zh-TW" sz="2400" dirty="0"/>
                  <a:t>. i ≤ k ≤ j; </a:t>
                </a:r>
                <a:r>
                  <a:rPr lang="en-US" altLang="zh-TW" sz="24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400" dirty="0"/>
                  <a:t>, if i &gt; j</a:t>
                </a:r>
                <a:r>
                  <a:rPr lang="en-US" altLang="zh-TW" sz="2400" dirty="0" smtClean="0"/>
                  <a:t>.</a:t>
                </a:r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As the reconstructed FIB </a:t>
                </a:r>
                <a:r>
                  <a:rPr lang="en-US" altLang="zh-TW" sz="2400" dirty="0" smtClean="0"/>
                  <a:t>supports random </a:t>
                </a:r>
                <a:r>
                  <a:rPr lang="en-US" altLang="zh-TW" sz="2400" dirty="0"/>
                  <a:t>search, we suppose the candidate prefix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𝑃𝑅𝐸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with k </a:t>
                </a:r>
                <a:r>
                  <a:rPr lang="en-US" altLang="zh-TW" sz="2400" dirty="0"/>
                  <a:t>components will be checked at first</a:t>
                </a:r>
                <a:r>
                  <a:rPr lang="en-US" altLang="zh-TW" sz="2400" dirty="0" smtClean="0"/>
                  <a:t>.</a:t>
                </a:r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𝑃𝑅𝐸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2400" dirty="0"/>
                  <a:t> is </a:t>
                </a:r>
                <a:r>
                  <a:rPr lang="en-US" altLang="zh-TW" sz="2400" dirty="0" err="1"/>
                  <a:t>dismatched</a:t>
                </a:r>
                <a:r>
                  <a:rPr lang="en-US" altLang="zh-TW" sz="2400" dirty="0" smtClean="0"/>
                  <a:t>, the </a:t>
                </a:r>
                <a:r>
                  <a:rPr lang="en-US" altLang="zh-TW" sz="2400" dirty="0"/>
                  <a:t>length of the longest matching prefix will be less than k, </a:t>
                </a:r>
                <a:r>
                  <a:rPr lang="en-US" altLang="zh-TW" sz="2400" dirty="0" smtClean="0"/>
                  <a:t>and the </a:t>
                </a:r>
                <a:r>
                  <a:rPr lang="en-US" altLang="zh-TW" sz="2400" dirty="0"/>
                  <a:t>lookup engine will search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𝑃𝑅𝐸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𝑃𝑅𝐸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TW" sz="2400" dirty="0"/>
                  <a:t> to </a:t>
                </a:r>
                <a:r>
                  <a:rPr lang="en-US" altLang="zh-TW" sz="2400" dirty="0" smtClean="0"/>
                  <a:t>lookup the </a:t>
                </a:r>
                <a:r>
                  <a:rPr lang="en-US" altLang="zh-TW" sz="2400" dirty="0"/>
                  <a:t>exact longest matching prefix, i.e., to find the minimal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−1)</m:t>
                        </m:r>
                      </m:sub>
                    </m:sSub>
                  </m:oMath>
                </a14:m>
                <a:r>
                  <a:rPr lang="en-US" altLang="zh-TW" sz="2400" dirty="0"/>
                  <a:t>;</a:t>
                </a:r>
              </a:p>
              <a:p>
                <a:endParaRPr lang="en-US" altLang="zh-TW" sz="2400" dirty="0"/>
              </a:p>
              <a:p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7" t="-10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9812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 smtClean="0"/>
                  <a:t>Otherwise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𝑃𝑅𝐸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2400" i="1" dirty="0" smtClean="0"/>
                  <a:t> </a:t>
                </a:r>
                <a:r>
                  <a:rPr lang="en-US" altLang="zh-TW" sz="2400" dirty="0"/>
                  <a:t>is matched, the length of the longest matching prefix will be k or greater than k, and the lookup engine will </a:t>
                </a:r>
                <a:r>
                  <a:rPr lang="en-US" altLang="zh-TW" sz="2400" dirty="0" smtClean="0"/>
                  <a:t>search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𝑃𝑅𝐸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𝑃𝑅𝐸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sz="2400" dirty="0"/>
                  <a:t> to lookup the exact longest matching prefix</a:t>
                </a:r>
                <a:r>
                  <a:rPr lang="en-US" altLang="zh-TW" sz="2400" dirty="0" smtClean="0"/>
                  <a:t>, i.e</a:t>
                </a:r>
                <a:r>
                  <a:rPr lang="en-US" altLang="zh-TW" sz="2400" dirty="0"/>
                  <a:t>., to find the minimal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d>
                          <m:dPr>
                            <m:ctrlPr>
                              <a:rPr lang="en-US" altLang="zh-TW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TW" sz="2400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. </a:t>
                </a:r>
              </a:p>
              <a:p>
                <a:endParaRPr lang="en-US" altLang="zh-TW" sz="2400" dirty="0" smtClean="0"/>
              </a:p>
              <a:p>
                <a:r>
                  <a:rPr lang="en-US" altLang="zh-TW" sz="2400" dirty="0"/>
                  <a:t>Therefore, the minimal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sz="2400" i="1" dirty="0" smtClean="0"/>
                  <a:t> </a:t>
                </a:r>
                <a:r>
                  <a:rPr lang="en-US" altLang="zh-TW" sz="2400" dirty="0" smtClean="0"/>
                  <a:t>can </a:t>
                </a:r>
                <a:r>
                  <a:rPr lang="en-US" altLang="zh-TW" sz="2400" dirty="0"/>
                  <a:t>be calculated in the following formula</a:t>
                </a:r>
                <a:r>
                  <a:rPr lang="en-US" altLang="zh-TW" sz="2400" dirty="0" smtClean="0"/>
                  <a:t>:</a:t>
                </a:r>
              </a:p>
              <a:p>
                <a:endParaRPr lang="en-US" altLang="zh-TW" sz="2400" dirty="0"/>
              </a:p>
              <a:p>
                <a:endParaRPr lang="en-US" altLang="zh-TW" sz="2400" dirty="0" smtClean="0"/>
              </a:p>
              <a:p>
                <a:r>
                  <a:rPr lang="en-US" altLang="zh-TW" sz="2400" dirty="0"/>
                  <a:t>Here, 1 ≤ </a:t>
                </a:r>
                <a:r>
                  <a:rPr lang="en-US" altLang="zh-TW" sz="2400" i="1" dirty="0"/>
                  <a:t>i</a:t>
                </a:r>
                <a:r>
                  <a:rPr lang="en-US" altLang="zh-TW" sz="2400" dirty="0"/>
                  <a:t> ≤ </a:t>
                </a:r>
                <a:r>
                  <a:rPr lang="en-US" altLang="zh-TW" sz="2400" i="1" dirty="0"/>
                  <a:t>N</a:t>
                </a:r>
                <a:r>
                  <a:rPr lang="en-US" altLang="zh-TW" sz="2400" dirty="0"/>
                  <a:t>, 1 ≤ </a:t>
                </a:r>
                <a:r>
                  <a:rPr lang="en-US" altLang="zh-TW" sz="2400" i="1" dirty="0"/>
                  <a:t>i</a:t>
                </a:r>
                <a:r>
                  <a:rPr lang="en-US" altLang="zh-TW" sz="2400" dirty="0"/>
                  <a:t> ≤ </a:t>
                </a:r>
                <a:r>
                  <a:rPr lang="en-US" altLang="zh-TW" sz="2400" i="1" dirty="0"/>
                  <a:t>N</a:t>
                </a:r>
                <a:r>
                  <a:rPr lang="en-US" altLang="zh-TW" sz="2400" dirty="0"/>
                  <a:t>, </a:t>
                </a:r>
                <a:r>
                  <a:rPr lang="en-US" altLang="zh-TW" sz="2400" i="1" dirty="0"/>
                  <a:t>i</a:t>
                </a:r>
                <a:r>
                  <a:rPr lang="en-US" altLang="zh-TW" sz="2400" dirty="0"/>
                  <a:t> ≤ </a:t>
                </a:r>
                <a:r>
                  <a:rPr lang="en-US" altLang="zh-TW" sz="2400" i="1" dirty="0"/>
                  <a:t>k</a:t>
                </a:r>
                <a:r>
                  <a:rPr lang="en-US" altLang="zh-TW" sz="2400" dirty="0"/>
                  <a:t> ≤ </a:t>
                </a:r>
                <a:r>
                  <a:rPr lang="en-US" altLang="zh-TW" sz="2400" i="1" dirty="0"/>
                  <a:t>j</a:t>
                </a:r>
                <a:r>
                  <a:rPr lang="en-US" altLang="zh-TW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/>
                  <a:t> = 1 </a:t>
                </a:r>
                <a:r>
                  <a:rPr lang="en-US" altLang="zh-TW" sz="2400" dirty="0" smtClean="0"/>
                  <a:t>according to </a:t>
                </a:r>
                <a:r>
                  <a:rPr lang="en-US" altLang="zh-TW" sz="2400" dirty="0"/>
                  <a:t>Formula </a:t>
                </a:r>
                <a:r>
                  <a:rPr lang="en-US" altLang="zh-TW" sz="2400" dirty="0" smtClean="0"/>
                  <a:t>(1). </a:t>
                </a:r>
                <a:r>
                  <a:rPr lang="en-US" altLang="zh-TW" sz="2400" dirty="0"/>
                  <a:t>By storing the solution of sub-problem (e.g</a:t>
                </a:r>
                <a:r>
                  <a:rPr lang="en-US" altLang="zh-TW" sz="2400" dirty="0" smtClean="0"/>
                  <a:t>.,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sz="2400" dirty="0"/>
                  <a:t>), the optimal search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TW" sz="2400" dirty="0"/>
                  <a:t> is solved bottom-up.</a:t>
                </a:r>
              </a:p>
              <a:p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7" t="-1077" r="-10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3595440"/>
            <a:ext cx="10059272" cy="8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60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 smtClean="0"/>
                  <a:t>We </a:t>
                </a:r>
                <a:r>
                  <a:rPr lang="en-US" altLang="zh-TW" sz="2400" dirty="0"/>
                  <a:t>assume the access probability of each prefix in the </a:t>
                </a:r>
                <a:r>
                  <a:rPr lang="en-US" altLang="zh-TW" sz="2400" dirty="0" smtClean="0"/>
                  <a:t>original FIB </a:t>
                </a:r>
                <a:r>
                  <a:rPr lang="en-US" altLang="zh-TW" sz="2400" dirty="0"/>
                  <a:t>is equal,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𝑆𝑒𝑡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TW" sz="2400" dirty="0" smtClean="0"/>
                  <a:t>, </a:t>
                </a:r>
                <a:r>
                  <a:rPr lang="en-US" altLang="zh-TW" sz="2400" dirty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𝑆𝑒𝑡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TW" sz="2400" dirty="0" smtClean="0"/>
                  <a:t> is </a:t>
                </a:r>
                <a:r>
                  <a:rPr lang="en-US" altLang="zh-TW" sz="2400" dirty="0"/>
                  <a:t>the number </a:t>
                </a:r>
                <a:r>
                  <a:rPr lang="en-US" altLang="zh-TW" sz="2400" dirty="0" smtClean="0"/>
                  <a:t>of prefixes </a:t>
                </a:r>
                <a:r>
                  <a:rPr lang="en-US" altLang="zh-TW" sz="2400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𝑆𝑒𝑡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.</a:t>
                </a:r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The dynamic programming algorithm recalculates the </a:t>
                </a:r>
                <a:r>
                  <a:rPr lang="en-US" altLang="zh-TW" sz="2400" dirty="0" smtClean="0"/>
                  <a:t>matching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𝑆𝑒𝑡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/>
                  <a:t> in the reconstructed FIB based </a:t>
                </a:r>
                <a:r>
                  <a:rPr lang="en-US" altLang="zh-TW" sz="2400" dirty="0" smtClean="0"/>
                  <a:t>on the </a:t>
                </a:r>
                <a:r>
                  <a:rPr lang="en-US" altLang="zh-TW" sz="2400" dirty="0"/>
                  <a:t>matching </a:t>
                </a:r>
                <a:r>
                  <a:rPr lang="en-US" altLang="zh-TW" sz="2400" dirty="0" smtClean="0"/>
                  <a:t>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 in </a:t>
                </a:r>
                <a:r>
                  <a:rPr lang="en-US" altLang="zh-TW" sz="2400" dirty="0"/>
                  <a:t>the original probability. </a:t>
                </a:r>
                <a:r>
                  <a:rPr lang="en-US" altLang="zh-TW" sz="2400" dirty="0" smtClean="0"/>
                  <a:t>Given that </a:t>
                </a:r>
                <a:r>
                  <a:rPr lang="en-US" altLang="zh-TW" sz="2400" dirty="0"/>
                  <a:t>the meta-prefixes of a prefix is inserted into the </a:t>
                </a:r>
                <a:r>
                  <a:rPr lang="en-US" altLang="zh-TW" sz="2400" dirty="0" smtClean="0"/>
                  <a:t>reconstructed FIB</a:t>
                </a:r>
                <a:r>
                  <a:rPr lang="en-US" altLang="zh-TW" sz="2400" dirty="0"/>
                  <a:t>, there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sz="2400" dirty="0" smtClean="0"/>
                  <a:t>.</a:t>
                </a:r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For example, in </a:t>
                </a:r>
                <a:r>
                  <a:rPr lang="en-US" altLang="zh-TW" sz="2400" dirty="0" smtClean="0"/>
                  <a:t>Figure 5</a:t>
                </a:r>
                <a:r>
                  <a:rPr lang="en-US" altLang="zh-TW" sz="2400" dirty="0"/>
                  <a:t>, the original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/>
                  <a:t> (</a:t>
                </a:r>
                <a:r>
                  <a:rPr lang="en-US" altLang="zh-TW" sz="2400" dirty="0" err="1"/>
                  <a:t>i</a:t>
                </a:r>
                <a:r>
                  <a:rPr lang="en-US" altLang="zh-TW" sz="2400" dirty="0"/>
                  <a:t> from 1 to 4) are {0.1, 0.3, 0.4, 0.2</a:t>
                </a:r>
                <a:r>
                  <a:rPr lang="en-US" altLang="zh-TW" sz="2400" dirty="0" smtClean="0"/>
                  <a:t>}. Consequently</a:t>
                </a:r>
                <a:r>
                  <a:rPr lang="en-US" altLang="zh-TW" sz="2400" dirty="0"/>
                  <a:t>, we can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/>
                  <a:t>= {1, 0.9, 0.6, 0.2}.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7" t="-1077" r="-7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7652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Computer &amp; Internet Architecture Lab</a:t>
            </a:r>
          </a:p>
          <a:p>
            <a:pPr>
              <a:defRPr/>
            </a:pPr>
            <a:r>
              <a:rPr lang="en-US" altLang="zh-TW" dirty="0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14" y="321415"/>
            <a:ext cx="6104018" cy="581047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388" y="471782"/>
            <a:ext cx="5052498" cy="550973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419" y="5937354"/>
            <a:ext cx="5352381" cy="82857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3388" y="5981519"/>
            <a:ext cx="4723809" cy="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41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016000" y="1412876"/>
                <a:ext cx="4335228" cy="4530725"/>
              </a:xfrm>
            </p:spPr>
            <p:txBody>
              <a:bodyPr/>
              <a:lstStyle/>
              <a:p>
                <a:r>
                  <a:rPr lang="en-US" altLang="zh-TW" sz="2400" dirty="0" smtClean="0"/>
                  <a:t>The dynamic programming </a:t>
                </a:r>
                <a:r>
                  <a:rPr lang="en-US" altLang="zh-TW" sz="2400" dirty="0"/>
                  <a:t>algorithm, described in Algorithm 1, </a:t>
                </a:r>
                <a:r>
                  <a:rPr lang="en-US" altLang="zh-TW" sz="2400" dirty="0" smtClean="0"/>
                  <a:t>reduces the </a:t>
                </a:r>
                <a:r>
                  <a:rPr lang="en-US" altLang="zh-TW" sz="2400" dirty="0"/>
                  <a:t>time complexity of finding the optimal search path from </a:t>
                </a:r>
                <a:r>
                  <a:rPr lang="en-US" altLang="zh-TW" sz="2400" dirty="0" smtClean="0"/>
                  <a:t>O(N!) to </a:t>
                </a:r>
                <a:r>
                  <a:rPr lang="en-US" altLang="zh-TW" sz="2400" dirty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TW" sz="2400" dirty="0"/>
                  <a:t>) compared with the exhaustive search.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6000" y="1412876"/>
                <a:ext cx="4335228" cy="4530725"/>
              </a:xfrm>
              <a:blipFill>
                <a:blip r:embed="rId2"/>
                <a:stretch>
                  <a:fillRect l="-703" t="-1077" r="-53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890" y="235059"/>
            <a:ext cx="6020322" cy="607366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8539701" y="2846567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for j = i+1 to 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764838" y="3165348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for k = i to j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9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016000" y="373712"/>
                <a:ext cx="10261600" cy="5569890"/>
              </a:xfrm>
            </p:spPr>
            <p:txBody>
              <a:bodyPr/>
              <a:lstStyle/>
              <a:p>
                <a:r>
                  <a:rPr lang="en-US" altLang="zh-TW" sz="2400" dirty="0" smtClean="0"/>
                  <a:t>For example, there </a:t>
                </a:r>
                <a:r>
                  <a:rPr lang="en-US" altLang="zh-TW" sz="2400" dirty="0"/>
                  <a:t>are two feasible ways to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,  </a:t>
                </a:r>
                <a:r>
                  <a:rPr lang="en-US" altLang="zh-TW" sz="2400" i="1" dirty="0" smtClean="0"/>
                  <a:t>Path-1</a:t>
                </a:r>
                <a:r>
                  <a:rPr lang="en-US" altLang="zh-TW" sz="2400" dirty="0" smtClean="0"/>
                  <a:t>: </a:t>
                </a:r>
                <a:r>
                  <a:rPr lang="en-US" altLang="zh-TW" sz="2400" i="1" dirty="0" smtClean="0"/>
                  <a:t>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33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i="1" dirty="0"/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44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i="1" dirty="0"/>
                  <a:t>&gt; </a:t>
                </a:r>
                <a:r>
                  <a:rPr lang="en-US" altLang="zh-TW" sz="2400" dirty="0"/>
                  <a:t>or </a:t>
                </a:r>
                <a:r>
                  <a:rPr lang="en-US" altLang="zh-TW" sz="2400" i="1" dirty="0"/>
                  <a:t>Path-2</a:t>
                </a:r>
                <a:r>
                  <a:rPr lang="en-US" altLang="zh-TW" sz="2400" dirty="0"/>
                  <a:t>: </a:t>
                </a:r>
                <a:r>
                  <a:rPr lang="en-US" altLang="zh-TW" sz="2400" i="1" dirty="0"/>
                  <a:t>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44</m:t>
                        </m:r>
                      </m:sub>
                    </m:sSub>
                  </m:oMath>
                </a14:m>
                <a:r>
                  <a:rPr lang="en-US" altLang="zh-TW" sz="2400" i="1" dirty="0"/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33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i="1" dirty="0" smtClean="0"/>
                  <a:t>&gt;</a:t>
                </a:r>
                <a:r>
                  <a:rPr lang="en-US" altLang="zh-TW" sz="2400" dirty="0" smtClean="0"/>
                  <a:t>.</a:t>
                </a:r>
              </a:p>
              <a:p>
                <a:endParaRPr lang="en-US" altLang="zh-TW" sz="2400" dirty="0" smtClean="0"/>
              </a:p>
              <a:p>
                <a:r>
                  <a:rPr lang="en-US" altLang="zh-TW" sz="2400" dirty="0" smtClean="0"/>
                  <a:t>In </a:t>
                </a:r>
                <a:r>
                  <a:rPr lang="en-US" altLang="zh-TW" sz="2400" i="1" dirty="0"/>
                  <a:t>Path-1</a:t>
                </a:r>
                <a:r>
                  <a:rPr lang="en-US" altLang="zh-TW" sz="2400" dirty="0" smtClean="0"/>
                  <a:t>, the prefix </a:t>
                </a:r>
                <a:r>
                  <a:rPr lang="en-US" altLang="zh-TW" sz="2400" dirty="0"/>
                  <a:t>with 4 components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44</m:t>
                        </m:r>
                      </m:sub>
                    </m:sSub>
                  </m:oMath>
                </a14:m>
                <a:r>
                  <a:rPr lang="en-US" altLang="zh-TW" sz="2400" dirty="0"/>
                  <a:t>) will be probed if and only </a:t>
                </a:r>
                <a:r>
                  <a:rPr lang="en-US" altLang="zh-TW" sz="2400" dirty="0" smtClean="0"/>
                  <a:t>if the </a:t>
                </a:r>
                <a:r>
                  <a:rPr lang="en-US" altLang="zh-TW" sz="2400" dirty="0"/>
                  <a:t>prefix with 3 components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33</m:t>
                        </m:r>
                      </m:sub>
                    </m:sSub>
                  </m:oMath>
                </a14:m>
                <a:r>
                  <a:rPr lang="en-US" altLang="zh-TW" sz="2400" dirty="0"/>
                  <a:t>) is </a:t>
                </a:r>
                <a:r>
                  <a:rPr lang="en-US" altLang="zh-TW" sz="2400" dirty="0" smtClean="0"/>
                  <a:t>matched. Therefore</a:t>
                </a:r>
                <a:r>
                  <a:rPr lang="en-US" altLang="zh-TW" sz="2400" dirty="0"/>
                  <a:t> (choose k = </a:t>
                </a:r>
                <a:r>
                  <a:rPr lang="en-US" altLang="zh-TW" sz="2400" dirty="0" smtClean="0"/>
                  <a:t>3), </a:t>
                </a:r>
                <a:endParaRPr lang="en-US" altLang="zh-TW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</a:rPr>
                            <m:t>𝑝𝑎𝑡h</m:t>
                          </m:r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dirty="0" smtClean="0">
                          <a:latin typeface="Cambria Math" panose="02040503050406030204" pitchFamily="18" charset="0"/>
                        </a:rPr>
                        <m:t>=1+</m:t>
                      </m:r>
                      <m:d>
                        <m:dPr>
                          <m:ctrlPr>
                            <a:rPr lang="en-US" altLang="zh-TW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zh-TW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altLang="zh-TW" sz="2400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en-US" altLang="zh-TW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i="1" dirty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  <m:t>44</m:t>
                          </m:r>
                        </m:sub>
                      </m:sSub>
                      <m:r>
                        <a:rPr lang="en-US" altLang="zh-TW" sz="2400" b="0" i="1" dirty="0" smtClean="0">
                          <a:latin typeface="Cambria Math" panose="02040503050406030204" pitchFamily="18" charset="0"/>
                        </a:rPr>
                        <m:t>=1+0+0.6∗1=1.6</m:t>
                      </m:r>
                    </m:oMath>
                  </m:oMathPara>
                </a14:m>
                <a:endParaRPr lang="en-US" altLang="zh-TW" sz="2400" dirty="0" smtClean="0"/>
              </a:p>
              <a:p>
                <a:endParaRPr lang="en-US" altLang="zh-TW" sz="2400" dirty="0" smtClean="0"/>
              </a:p>
              <a:p>
                <a:r>
                  <a:rPr lang="en-US" altLang="zh-TW" sz="2400" dirty="0" smtClean="0"/>
                  <a:t>On </a:t>
                </a:r>
                <a:r>
                  <a:rPr lang="en-US" altLang="zh-TW" sz="2400" dirty="0"/>
                  <a:t>the other side, in </a:t>
                </a:r>
                <a:r>
                  <a:rPr lang="en-US" altLang="zh-TW" sz="2400" i="1" dirty="0"/>
                  <a:t>Path-2</a:t>
                </a:r>
                <a:r>
                  <a:rPr lang="en-US" altLang="zh-TW" sz="2400" dirty="0" smtClean="0"/>
                  <a:t>, the </a:t>
                </a:r>
                <a:r>
                  <a:rPr lang="en-US" altLang="zh-TW" sz="2400" dirty="0"/>
                  <a:t>prefix with 3 components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33</m:t>
                        </m:r>
                      </m:sub>
                    </m:sSub>
                  </m:oMath>
                </a14:m>
                <a:r>
                  <a:rPr lang="en-US" altLang="zh-TW" sz="2400" dirty="0"/>
                  <a:t>) will be probed if and </a:t>
                </a:r>
                <a:r>
                  <a:rPr lang="en-US" altLang="zh-TW" sz="2400" dirty="0" smtClean="0"/>
                  <a:t>only if </a:t>
                </a:r>
                <a:r>
                  <a:rPr lang="en-US" altLang="zh-TW" sz="2400" dirty="0"/>
                  <a:t>the prefix with 4 components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44</m:t>
                        </m:r>
                      </m:sub>
                    </m:sSub>
                  </m:oMath>
                </a14:m>
                <a:r>
                  <a:rPr lang="en-US" altLang="zh-TW" sz="2400" dirty="0"/>
                  <a:t>) is </a:t>
                </a:r>
                <a:r>
                  <a:rPr lang="en-US" altLang="zh-TW" sz="2400" dirty="0" err="1" smtClean="0"/>
                  <a:t>dismatched</a:t>
                </a:r>
                <a:r>
                  <a:rPr lang="en-US" altLang="zh-TW" sz="2400" dirty="0" smtClean="0"/>
                  <a:t>. Hence(k </a:t>
                </a:r>
                <a:r>
                  <a:rPr lang="en-US" altLang="zh-TW" sz="2400" dirty="0"/>
                  <a:t>= 4</a:t>
                </a:r>
                <a:r>
                  <a:rPr lang="en-US" altLang="zh-TW" sz="2400" dirty="0" smtClean="0"/>
                  <a:t>),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  <m:t>𝑝𝑎𝑡h</m:t>
                          </m:r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 dirty="0">
                          <a:latin typeface="Cambria Math" panose="02040503050406030204" pitchFamily="18" charset="0"/>
                        </a:rPr>
                        <m:t>=1+</m:t>
                      </m:r>
                      <m:d>
                        <m:dPr>
                          <m:ctrlP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zh-TW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altLang="zh-TW" sz="2400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zh-TW" sz="24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 dirty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en-US" altLang="zh-TW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sz="24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sz="2400" i="1" dirty="0">
                          <a:latin typeface="Cambria Math" panose="02040503050406030204" pitchFamily="18" charset="0"/>
                        </a:rPr>
                        <m:t>=1+0</m:t>
                      </m:r>
                      <m:r>
                        <a:rPr lang="en-US" altLang="zh-TW" sz="2400" b="0" i="1" dirty="0" smtClean="0">
                          <a:latin typeface="Cambria Math" panose="02040503050406030204" pitchFamily="18" charset="0"/>
                        </a:rPr>
                        <m:t>.4</m:t>
                      </m:r>
                      <m:r>
                        <a:rPr lang="en-US" altLang="zh-TW" sz="2400" i="1" dirty="0">
                          <a:latin typeface="Cambria Math" panose="02040503050406030204" pitchFamily="18" charset="0"/>
                        </a:rPr>
                        <m:t>∗1</m:t>
                      </m:r>
                      <m:r>
                        <a:rPr lang="en-US" altLang="zh-TW" sz="2400" b="0" i="1" dirty="0" smtClean="0">
                          <a:latin typeface="Cambria Math" panose="02040503050406030204" pitchFamily="18" charset="0"/>
                        </a:rPr>
                        <m:t>+0</m:t>
                      </m:r>
                      <m:r>
                        <a:rPr lang="en-US" altLang="zh-TW" sz="2400" i="1" dirty="0">
                          <a:latin typeface="Cambria Math" panose="02040503050406030204" pitchFamily="18" charset="0"/>
                        </a:rPr>
                        <m:t>=1.</m:t>
                      </m:r>
                      <m:r>
                        <a:rPr lang="en-US" altLang="zh-TW" sz="2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altLang="zh-TW" sz="2400" dirty="0" smtClean="0"/>
              </a:p>
              <a:p>
                <a:endParaRPr lang="en-US" altLang="zh-TW" sz="2400" dirty="0" smtClean="0"/>
              </a:p>
              <a:p>
                <a:r>
                  <a:rPr lang="en-US" altLang="zh-TW" sz="2400" dirty="0" smtClean="0"/>
                  <a:t>Consequently, the </a:t>
                </a:r>
                <a:r>
                  <a:rPr lang="en-US" altLang="zh-TW" sz="2400" dirty="0"/>
                  <a:t>Paht-1 is chosen as the optimal search path, and there </a:t>
                </a:r>
                <a:r>
                  <a:rPr lang="en-US" altLang="zh-TW" sz="2400" dirty="0" smtClean="0"/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=1.6</m:t>
                    </m:r>
                  </m:oMath>
                </a14:m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zh-TW" sz="2400" dirty="0" smtClean="0"/>
                  <a:t>.</a:t>
                </a:r>
                <a:endParaRPr lang="en-US" altLang="zh-TW" sz="2400" dirty="0"/>
              </a:p>
              <a:p>
                <a:endParaRPr lang="en-US" altLang="zh-TW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6000" y="373712"/>
                <a:ext cx="10261600" cy="5569890"/>
              </a:xfrm>
              <a:blipFill>
                <a:blip r:embed="rId2"/>
                <a:stretch>
                  <a:fillRect l="-297" t="-875" r="-8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544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1" dirty="0" smtClean="0"/>
              <a:t>C</a:t>
            </a:r>
            <a:r>
              <a:rPr lang="zh-TW" altLang="en-US" dirty="0" smtClean="0"/>
              <a:t> </a:t>
            </a:r>
            <a:r>
              <a:rPr lang="en-US" altLang="zh-TW" dirty="0" smtClean="0"/>
              <a:t>Matrix and </a:t>
            </a:r>
            <a:r>
              <a:rPr lang="en-US" altLang="zh-TW" i="1" dirty="0" smtClean="0"/>
              <a:t>L</a:t>
            </a:r>
            <a:r>
              <a:rPr lang="en-US" altLang="zh-TW" dirty="0" smtClean="0"/>
              <a:t> matrix</a:t>
            </a:r>
            <a:endParaRPr lang="zh-TW" altLang="en-US" dirty="0"/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2765026"/>
              </p:ext>
            </p:extLst>
          </p:nvPr>
        </p:nvGraphicFramePr>
        <p:xfrm>
          <a:off x="853078" y="2560319"/>
          <a:ext cx="4740264" cy="2788875"/>
        </p:xfrm>
        <a:graphic>
          <a:graphicData uri="http://schemas.openxmlformats.org/drawingml/2006/table">
            <a:tbl>
              <a:tblPr firstRow="1" firstCol="1" bandRow="1"/>
              <a:tblGrid>
                <a:gridCol w="947598">
                  <a:extLst>
                    <a:ext uri="{9D8B030D-6E8A-4147-A177-3AD203B41FA5}">
                      <a16:colId xmlns:a16="http://schemas.microsoft.com/office/drawing/2014/main" val="1441720660"/>
                    </a:ext>
                  </a:extLst>
                </a:gridCol>
                <a:gridCol w="947598">
                  <a:extLst>
                    <a:ext uri="{9D8B030D-6E8A-4147-A177-3AD203B41FA5}">
                      <a16:colId xmlns:a16="http://schemas.microsoft.com/office/drawing/2014/main" val="3782975408"/>
                    </a:ext>
                  </a:extLst>
                </a:gridCol>
                <a:gridCol w="948356">
                  <a:extLst>
                    <a:ext uri="{9D8B030D-6E8A-4147-A177-3AD203B41FA5}">
                      <a16:colId xmlns:a16="http://schemas.microsoft.com/office/drawing/2014/main" val="1296882562"/>
                    </a:ext>
                  </a:extLst>
                </a:gridCol>
                <a:gridCol w="948356">
                  <a:extLst>
                    <a:ext uri="{9D8B030D-6E8A-4147-A177-3AD203B41FA5}">
                      <a16:colId xmlns:a16="http://schemas.microsoft.com/office/drawing/2014/main" val="2193047673"/>
                    </a:ext>
                  </a:extLst>
                </a:gridCol>
                <a:gridCol w="948356">
                  <a:extLst>
                    <a:ext uri="{9D8B030D-6E8A-4147-A177-3AD203B41FA5}">
                      <a16:colId xmlns:a16="http://schemas.microsoft.com/office/drawing/2014/main" val="389391787"/>
                    </a:ext>
                  </a:extLst>
                </a:gridCol>
              </a:tblGrid>
              <a:tr h="557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9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2.04</a:t>
                      </a:r>
                      <a:endParaRPr lang="zh-TW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9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1.6</a:t>
                      </a:r>
                      <a:endParaRPr lang="zh-TW" sz="19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9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815955"/>
                  </a:ext>
                </a:extLst>
              </a:tr>
              <a:tr h="557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9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1.44</a:t>
                      </a:r>
                      <a:endParaRPr lang="zh-TW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1.4</a:t>
                      </a:r>
                      <a:endParaRPr lang="zh-TW" sz="19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9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9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6657"/>
                  </a:ext>
                </a:extLst>
              </a:tr>
              <a:tr h="557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9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1.1</a:t>
                      </a:r>
                      <a:endParaRPr lang="zh-TW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9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9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9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849129"/>
                  </a:ext>
                </a:extLst>
              </a:tr>
              <a:tr h="557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9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9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9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517221"/>
                  </a:ext>
                </a:extLst>
              </a:tr>
              <a:tr h="557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9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9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9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9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07748" marR="1077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3697183"/>
                  </a:ext>
                </a:extLst>
              </a:tr>
            </a:tbl>
          </a:graphicData>
        </a:graphic>
      </p:graphicFrame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Computer &amp; Internet Architecture Lab</a:t>
            </a:r>
          </a:p>
          <a:p>
            <a:pPr>
              <a:defRPr/>
            </a:pPr>
            <a:r>
              <a:rPr lang="en-US" altLang="zh-TW" dirty="0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graphicFrame>
        <p:nvGraphicFramePr>
          <p:cNvPr id="13" name="內容版面配置區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4707084"/>
              </p:ext>
            </p:extLst>
          </p:nvPr>
        </p:nvGraphicFramePr>
        <p:xfrm>
          <a:off x="6388511" y="2560319"/>
          <a:ext cx="4740264" cy="2788875"/>
        </p:xfrm>
        <a:graphic>
          <a:graphicData uri="http://schemas.openxmlformats.org/drawingml/2006/table">
            <a:tbl>
              <a:tblPr firstRow="1" firstCol="1" bandRow="1"/>
              <a:tblGrid>
                <a:gridCol w="947598">
                  <a:extLst>
                    <a:ext uri="{9D8B030D-6E8A-4147-A177-3AD203B41FA5}">
                      <a16:colId xmlns:a16="http://schemas.microsoft.com/office/drawing/2014/main" val="1441720660"/>
                    </a:ext>
                  </a:extLst>
                </a:gridCol>
                <a:gridCol w="947598">
                  <a:extLst>
                    <a:ext uri="{9D8B030D-6E8A-4147-A177-3AD203B41FA5}">
                      <a16:colId xmlns:a16="http://schemas.microsoft.com/office/drawing/2014/main" val="3782975408"/>
                    </a:ext>
                  </a:extLst>
                </a:gridCol>
                <a:gridCol w="948356">
                  <a:extLst>
                    <a:ext uri="{9D8B030D-6E8A-4147-A177-3AD203B41FA5}">
                      <a16:colId xmlns:a16="http://schemas.microsoft.com/office/drawing/2014/main" val="1296882562"/>
                    </a:ext>
                  </a:extLst>
                </a:gridCol>
                <a:gridCol w="948356">
                  <a:extLst>
                    <a:ext uri="{9D8B030D-6E8A-4147-A177-3AD203B41FA5}">
                      <a16:colId xmlns:a16="http://schemas.microsoft.com/office/drawing/2014/main" val="2193047673"/>
                    </a:ext>
                  </a:extLst>
                </a:gridCol>
                <a:gridCol w="948356">
                  <a:extLst>
                    <a:ext uri="{9D8B030D-6E8A-4147-A177-3AD203B41FA5}">
                      <a16:colId xmlns:a16="http://schemas.microsoft.com/office/drawing/2014/main" val="389391787"/>
                    </a:ext>
                  </a:extLst>
                </a:gridCol>
              </a:tblGrid>
              <a:tr h="557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9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815955"/>
                  </a:ext>
                </a:extLst>
              </a:tr>
              <a:tr h="557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9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9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6657"/>
                  </a:ext>
                </a:extLst>
              </a:tr>
              <a:tr h="557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9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9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9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849129"/>
                  </a:ext>
                </a:extLst>
              </a:tr>
              <a:tr h="557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9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9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9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517221"/>
                  </a:ext>
                </a:extLst>
              </a:tr>
              <a:tr h="557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9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9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9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7748" marR="1077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9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07748" marR="1077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369718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2830664" y="1816829"/>
                <a:ext cx="1693628" cy="591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0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3000" b="0" i="1" dirty="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664" y="1816829"/>
                <a:ext cx="1693628" cy="5911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8374048" y="1816829"/>
                <a:ext cx="1693628" cy="591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0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3000" b="0" i="1" dirty="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048" y="1816829"/>
                <a:ext cx="1693628" cy="5911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227412" y="2190987"/>
                <a:ext cx="7474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412" y="2190987"/>
                <a:ext cx="747423" cy="369332"/>
              </a:xfrm>
              <a:prstGeom prst="rect">
                <a:avLst/>
              </a:prstGeom>
              <a:blipFill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6770796" y="2190987"/>
                <a:ext cx="7474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796" y="2190987"/>
                <a:ext cx="747423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399377" y="4759259"/>
                <a:ext cx="7474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377" y="4759259"/>
                <a:ext cx="74742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10996774" y="4773375"/>
                <a:ext cx="7474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6774" y="4773375"/>
                <a:ext cx="74742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304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868" y="1828419"/>
            <a:ext cx="6513695" cy="3148402"/>
          </a:xfrm>
          <a:prstGeom prst="rect">
            <a:avLst/>
          </a:prstGeom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70" y="549275"/>
            <a:ext cx="5052498" cy="550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2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Packet transmission in current IP network is based on </a:t>
            </a:r>
            <a:r>
              <a:rPr lang="en-US" altLang="zh-TW" sz="2400" dirty="0" smtClean="0"/>
              <a:t>store-and-forward mechanism</a:t>
            </a:r>
            <a:r>
              <a:rPr lang="en-US" altLang="zh-TW" sz="2400" dirty="0"/>
              <a:t>. 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/>
              <a:t>To forward packets both correctly and effectively</a:t>
            </a:r>
            <a:r>
              <a:rPr lang="en-US" altLang="zh-TW" sz="2400" dirty="0" smtClean="0"/>
              <a:t>, a </a:t>
            </a:r>
            <a:r>
              <a:rPr lang="en-US" altLang="zh-TW" sz="2400" dirty="0"/>
              <a:t>router should maintain the topology of the network in a </a:t>
            </a:r>
            <a:r>
              <a:rPr lang="en-US" altLang="zh-TW" sz="2400" dirty="0" smtClean="0"/>
              <a:t>routing table </a:t>
            </a:r>
            <a:r>
              <a:rPr lang="en-US" altLang="zh-TW" sz="2400" dirty="0"/>
              <a:t>located in the control plane, and meanwhile converts </a:t>
            </a:r>
            <a:r>
              <a:rPr lang="en-US" altLang="zh-TW" sz="2400" dirty="0" smtClean="0"/>
              <a:t>its routing </a:t>
            </a:r>
            <a:r>
              <a:rPr lang="en-US" altLang="zh-TW" sz="2400" dirty="0"/>
              <a:t>table to forwarding table which is optimized for fast </a:t>
            </a:r>
            <a:r>
              <a:rPr lang="en-US" altLang="zh-TW" sz="2400" dirty="0" smtClean="0"/>
              <a:t>address lookup </a:t>
            </a:r>
            <a:r>
              <a:rPr lang="en-US" altLang="zh-TW" sz="2400" dirty="0"/>
              <a:t>and is downloaded into the packet forwarding </a:t>
            </a:r>
            <a:r>
              <a:rPr lang="en-US" altLang="zh-TW" sz="2400" dirty="0" smtClean="0"/>
              <a:t>engine in </a:t>
            </a:r>
            <a:r>
              <a:rPr lang="en-US" altLang="zh-TW" sz="2400" dirty="0"/>
              <a:t>the data plane.</a:t>
            </a:r>
          </a:p>
          <a:p>
            <a:endParaRPr lang="en-US" altLang="zh-TW" sz="2400" dirty="0"/>
          </a:p>
          <a:p>
            <a:r>
              <a:rPr lang="en-US" altLang="zh-TW" sz="2400" dirty="0"/>
              <a:t>Generally, prefixes in a routing table </a:t>
            </a:r>
            <a:r>
              <a:rPr lang="en-US" altLang="zh-TW" sz="2400" dirty="0" smtClean="0"/>
              <a:t>are aggregated </a:t>
            </a:r>
            <a:r>
              <a:rPr lang="en-US" altLang="zh-TW" sz="2400" dirty="0"/>
              <a:t>to reduce the number of entries in the forwarding table.</a:t>
            </a:r>
          </a:p>
          <a:p>
            <a:endParaRPr lang="en-US" altLang="zh-TW" sz="2400" dirty="0"/>
          </a:p>
          <a:p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9835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We combine the </a:t>
            </a:r>
            <a:r>
              <a:rPr lang="en-US" altLang="zh-TW" sz="2400" dirty="0" err="1"/>
              <a:t>NameFilter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with </a:t>
            </a:r>
            <a:r>
              <a:rPr lang="en-US" altLang="zh-TW" sz="2400" dirty="0"/>
              <a:t>the 3 LPM search </a:t>
            </a:r>
            <a:r>
              <a:rPr lang="en-US" altLang="zh-TW" sz="2400" dirty="0" smtClean="0"/>
              <a:t>schemes introduced </a:t>
            </a:r>
            <a:r>
              <a:rPr lang="en-US" altLang="zh-TW" sz="2400" dirty="0"/>
              <a:t>in Section 3 to increase the name lookup speed in NDN</a:t>
            </a:r>
            <a:r>
              <a:rPr lang="en-US" altLang="zh-TW" sz="2400" dirty="0" smtClean="0"/>
              <a:t>. Totally </a:t>
            </a:r>
            <a:r>
              <a:rPr lang="en-US" altLang="zh-TW" sz="2400" dirty="0"/>
              <a:t>4 methods are implemented</a:t>
            </a:r>
            <a:r>
              <a:rPr lang="en-US" altLang="zh-TW" sz="2400" dirty="0" smtClean="0"/>
              <a:t>. [NDN]</a:t>
            </a:r>
          </a:p>
          <a:p>
            <a:endParaRPr lang="en-US" altLang="zh-TW" sz="2400" dirty="0"/>
          </a:p>
          <a:p>
            <a:r>
              <a:rPr lang="en-US" altLang="zh-TW" sz="2400" dirty="0"/>
              <a:t>The average search path lengths of the 4 methods on the IP </a:t>
            </a:r>
            <a:r>
              <a:rPr lang="en-US" altLang="zh-TW" sz="2400" dirty="0" smtClean="0"/>
              <a:t>tables of </a:t>
            </a:r>
            <a:r>
              <a:rPr lang="en-US" altLang="zh-TW" sz="2400" dirty="0"/>
              <a:t>Sydney and Oregon under the Chicago trace are listed in Table 5</a:t>
            </a:r>
            <a:r>
              <a:rPr lang="en-US" altLang="zh-TW" sz="2400" dirty="0" smtClean="0"/>
              <a:t>. [IP lookup]</a:t>
            </a:r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8252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01" y="740106"/>
            <a:ext cx="5657342" cy="469858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00" y="740106"/>
            <a:ext cx="5692091" cy="469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82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Computer &amp; Internet Architecture Lab</a:t>
            </a:r>
          </a:p>
          <a:p>
            <a:pPr>
              <a:defRPr/>
            </a:pPr>
            <a:r>
              <a:rPr lang="en-US" altLang="zh-TW" dirty="0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071" y="1517984"/>
            <a:ext cx="5784971" cy="447426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62" y="1412876"/>
            <a:ext cx="5384809" cy="447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89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55" y="845344"/>
            <a:ext cx="11230451" cy="484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60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43" y="1200648"/>
            <a:ext cx="11768114" cy="421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1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41" y="1932167"/>
            <a:ext cx="11484551" cy="29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3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92" y="338288"/>
            <a:ext cx="6843353" cy="322353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905" y="3561827"/>
            <a:ext cx="6980525" cy="312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2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113" y="771684"/>
            <a:ext cx="6059385" cy="477663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95" y="787586"/>
            <a:ext cx="5766945" cy="502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79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Named Data Networking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Different from IP-based network, Named Data Networking (NDN) </a:t>
            </a:r>
            <a:r>
              <a:rPr lang="en-US" altLang="zh-TW" sz="2400" dirty="0" smtClean="0"/>
              <a:t>, employs </a:t>
            </a:r>
            <a:r>
              <a:rPr lang="en-US" altLang="zh-TW" sz="2400" dirty="0"/>
              <a:t>URL-like string names to identify contents and devices</a:t>
            </a:r>
            <a:r>
              <a:rPr lang="en-US" altLang="zh-TW" sz="2400" dirty="0" smtClean="0"/>
              <a:t>.</a:t>
            </a:r>
          </a:p>
          <a:p>
            <a:endParaRPr lang="en-US" altLang="zh-TW" sz="2400" dirty="0"/>
          </a:p>
          <a:p>
            <a:r>
              <a:rPr lang="en-US" altLang="zh-TW" sz="2400" dirty="0"/>
              <a:t>An URL-like name, composed of components, has hierarchical structure</a:t>
            </a:r>
            <a:r>
              <a:rPr lang="en-US" altLang="zh-TW" sz="2400" dirty="0" smtClean="0"/>
              <a:t>. For </a:t>
            </a:r>
            <a:r>
              <a:rPr lang="en-US" altLang="zh-TW" sz="2400" dirty="0"/>
              <a:t>example, name “/org/IEEE/www” is composed of </a:t>
            </a:r>
            <a:r>
              <a:rPr lang="en-US" altLang="zh-TW" sz="2400" dirty="0" smtClean="0"/>
              <a:t>three components </a:t>
            </a:r>
            <a:r>
              <a:rPr lang="en-US" altLang="zh-TW" sz="2400" dirty="0"/>
              <a:t>“org”, “IEEE”, and “www”. Here, the character “/” </a:t>
            </a:r>
            <a:r>
              <a:rPr lang="en-US" altLang="zh-TW" sz="2400" dirty="0" smtClean="0"/>
              <a:t>is the </a:t>
            </a:r>
            <a:r>
              <a:rPr lang="en-US" altLang="zh-TW" sz="2400" dirty="0"/>
              <a:t>delimiter</a:t>
            </a:r>
            <a:r>
              <a:rPr lang="en-US" altLang="zh-TW" sz="2400" dirty="0" smtClean="0"/>
              <a:t>.</a:t>
            </a:r>
          </a:p>
          <a:p>
            <a:endParaRPr lang="en-US" altLang="zh-TW" sz="2400" dirty="0"/>
          </a:p>
          <a:p>
            <a:r>
              <a:rPr lang="en-US" altLang="zh-TW" sz="2400" dirty="0"/>
              <a:t>Specifically, the </a:t>
            </a:r>
            <a:r>
              <a:rPr lang="en-US" altLang="zh-TW" sz="2400" dirty="0" smtClean="0"/>
              <a:t>length of </a:t>
            </a:r>
            <a:r>
              <a:rPr lang="en-US" altLang="zh-TW" sz="2400" dirty="0"/>
              <a:t>an NDN name is its component number and the name prefixes </a:t>
            </a:r>
            <a:r>
              <a:rPr lang="en-US" altLang="zh-TW" sz="2400" dirty="0" smtClean="0"/>
              <a:t>in a </a:t>
            </a:r>
            <a:r>
              <a:rPr lang="en-US" altLang="zh-TW" sz="2400" dirty="0"/>
              <a:t>router’s routing table are aggregated in the granularity of a component.</a:t>
            </a:r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3577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HASH-BASED LONGEST PREFIX MATCH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Hash-based </a:t>
            </a:r>
            <a:r>
              <a:rPr lang="en-US" altLang="zh-TW" sz="2400" dirty="0" smtClean="0"/>
              <a:t>LPM(longest prefix match) </a:t>
            </a:r>
            <a:r>
              <a:rPr lang="en-US" altLang="zh-TW" sz="2400" dirty="0"/>
              <a:t>algorithms divide prefixes into different sets according to their lengths. </a:t>
            </a:r>
            <a:endParaRPr lang="en-US" altLang="zh-TW" sz="2400" dirty="0" smtClean="0"/>
          </a:p>
          <a:p>
            <a:endParaRPr lang="en-US" altLang="zh-TW" sz="2400" dirty="0"/>
          </a:p>
          <a:p>
            <a:r>
              <a:rPr lang="en-US" altLang="zh-TW" sz="2400" dirty="0" smtClean="0"/>
              <a:t>Compared to </a:t>
            </a:r>
            <a:r>
              <a:rPr lang="en-US" altLang="zh-TW" sz="2400" dirty="0" err="1"/>
              <a:t>trie</a:t>
            </a:r>
            <a:r>
              <a:rPr lang="en-US" altLang="zh-TW" sz="2400" dirty="0"/>
              <a:t>-based LPM algorithms, hash-based LPM </a:t>
            </a:r>
            <a:r>
              <a:rPr lang="en-US" altLang="zh-TW" sz="2400" dirty="0" smtClean="0"/>
              <a:t>approaches can </a:t>
            </a:r>
            <a:r>
              <a:rPr lang="en-US" altLang="zh-TW" sz="2400" dirty="0"/>
              <a:t>achieve higher lookup speed and are more suitable for the </a:t>
            </a:r>
            <a:r>
              <a:rPr lang="en-US" altLang="zh-TW" sz="2400" dirty="0" smtClean="0"/>
              <a:t>variable and </a:t>
            </a:r>
            <a:r>
              <a:rPr lang="en-US" altLang="zh-TW" sz="2400" dirty="0"/>
              <a:t>unbounded length </a:t>
            </a:r>
            <a:r>
              <a:rPr lang="en-US" altLang="zh-TW" sz="2400" dirty="0" smtClean="0"/>
              <a:t>addresses.</a:t>
            </a:r>
          </a:p>
          <a:p>
            <a:endParaRPr lang="en-US" altLang="zh-TW" sz="2400" dirty="0"/>
          </a:p>
          <a:p>
            <a:r>
              <a:rPr lang="en-US" altLang="zh-TW" sz="2400" dirty="0"/>
              <a:t>The essence of hash-based LPM search process is to find </a:t>
            </a:r>
            <a:r>
              <a:rPr lang="en-US" altLang="zh-TW" sz="2400" dirty="0" smtClean="0"/>
              <a:t>a particular </a:t>
            </a:r>
            <a:r>
              <a:rPr lang="en-US" altLang="zh-TW" sz="2400" dirty="0"/>
              <a:t>search path corresponding to the longest matching prefix.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8962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HASH-BASED LONGEST </a:t>
            </a:r>
            <a:r>
              <a:rPr lang="en-US" altLang="zh-TW" dirty="0"/>
              <a:t>PREFIX MATCH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Hash-based LPM algorithms implement fast lookup speed </a:t>
            </a:r>
            <a:r>
              <a:rPr lang="en-US" altLang="zh-TW" sz="2400" dirty="0" smtClean="0"/>
              <a:t>by leveraging </a:t>
            </a:r>
            <a:r>
              <a:rPr lang="en-US" altLang="zh-TW" sz="2400" dirty="0"/>
              <a:t>the high lookup (exact match) performance of hash table</a:t>
            </a:r>
            <a:r>
              <a:rPr lang="en-US" altLang="zh-TW" sz="2400" dirty="0" smtClean="0"/>
              <a:t>.</a:t>
            </a:r>
          </a:p>
          <a:p>
            <a:endParaRPr lang="en-US" altLang="zh-TW" sz="2400" dirty="0"/>
          </a:p>
          <a:p>
            <a:r>
              <a:rPr lang="en-US" altLang="zh-TW" sz="2400" dirty="0"/>
              <a:t>Logically, the prefixes in the </a:t>
            </a:r>
            <a:r>
              <a:rPr lang="en-US" altLang="zh-TW" sz="2400" dirty="0" smtClean="0"/>
              <a:t>FIB(forwarding information base, NDN) </a:t>
            </a:r>
            <a:r>
              <a:rPr lang="en-US" altLang="zh-TW" sz="2400" dirty="0"/>
              <a:t>are partitioned into </a:t>
            </a:r>
            <a:r>
              <a:rPr lang="en-US" altLang="zh-TW" sz="2400" dirty="0" smtClean="0"/>
              <a:t>different sets </a:t>
            </a:r>
            <a:r>
              <a:rPr lang="en-US" altLang="zh-TW" sz="2400" dirty="0"/>
              <a:t>according to their lengths. The prefixes having equal </a:t>
            </a:r>
            <a:r>
              <a:rPr lang="en-US" altLang="zh-TW" sz="2400" dirty="0" smtClean="0"/>
              <a:t>length are </a:t>
            </a:r>
            <a:r>
              <a:rPr lang="en-US" altLang="zh-TW" sz="2400" dirty="0"/>
              <a:t>put into a same set, and prefixes in different sets have </a:t>
            </a:r>
            <a:r>
              <a:rPr lang="en-US" altLang="zh-TW" sz="2400" dirty="0" smtClean="0"/>
              <a:t>different lengths</a:t>
            </a:r>
            <a:r>
              <a:rPr lang="en-US" altLang="zh-TW" sz="2400" dirty="0" smtClean="0"/>
              <a:t>.</a:t>
            </a:r>
          </a:p>
          <a:p>
            <a:endParaRPr lang="en-US" altLang="zh-TW" sz="2400" dirty="0"/>
          </a:p>
          <a:p>
            <a:r>
              <a:rPr lang="en-US" altLang="zh-TW" sz="2400" dirty="0"/>
              <a:t>To transfer the longest prefix match to the exact </a:t>
            </a:r>
            <a:r>
              <a:rPr lang="en-US" altLang="zh-TW" sz="2400" dirty="0" smtClean="0"/>
              <a:t>prefix match</a:t>
            </a:r>
            <a:r>
              <a:rPr lang="en-US" altLang="zh-TW" sz="2400" dirty="0"/>
              <a:t>, the lookup engine first generates all the possible prefixes </a:t>
            </a:r>
            <a:r>
              <a:rPr lang="en-US" altLang="zh-TW" sz="2400" dirty="0" smtClean="0"/>
              <a:t>of the </a:t>
            </a:r>
            <a:r>
              <a:rPr lang="en-US" altLang="zh-TW" sz="2400" dirty="0"/>
              <a:t>searched address as candidate prefixes; then it checks all </a:t>
            </a:r>
            <a:r>
              <a:rPr lang="en-US" altLang="zh-TW" sz="2400" dirty="0" smtClean="0"/>
              <a:t>the candidate </a:t>
            </a:r>
            <a:r>
              <a:rPr lang="en-US" altLang="zh-TW" sz="2400" dirty="0"/>
              <a:t>prefixes to find the longest matching prefix.</a:t>
            </a:r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54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255" y="392977"/>
            <a:ext cx="6104018" cy="581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4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optimal linear search scheme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The search process of an address can be terminated when </a:t>
            </a:r>
            <a:r>
              <a:rPr lang="en-US" altLang="zh-TW" sz="2400" dirty="0" smtClean="0"/>
              <a:t>the lookup </a:t>
            </a:r>
            <a:r>
              <a:rPr lang="en-US" altLang="zh-TW" sz="2400" dirty="0"/>
              <a:t>engine finds the longest matching prefix.</a:t>
            </a:r>
          </a:p>
          <a:p>
            <a:endParaRPr lang="en-US" altLang="zh-TW" sz="2400" dirty="0"/>
          </a:p>
          <a:p>
            <a:r>
              <a:rPr lang="en-US" altLang="zh-TW" sz="2400" dirty="0" smtClean="0"/>
              <a:t>Probing </a:t>
            </a:r>
            <a:r>
              <a:rPr lang="en-US" altLang="zh-TW" sz="2400" dirty="0"/>
              <a:t>the prefixes in a descending order is simple and it is </a:t>
            </a:r>
            <a:r>
              <a:rPr lang="en-US" altLang="zh-TW" sz="2400" dirty="0" smtClean="0"/>
              <a:t>the optimal </a:t>
            </a:r>
            <a:r>
              <a:rPr lang="en-US" altLang="zh-TW" sz="2400" dirty="0"/>
              <a:t>linear search path for the original FIB</a:t>
            </a:r>
            <a:r>
              <a:rPr lang="en-US" altLang="zh-TW" sz="2400" dirty="0" smtClean="0"/>
              <a:t>.</a:t>
            </a:r>
          </a:p>
          <a:p>
            <a:endParaRPr lang="en-US" altLang="zh-TW" sz="2400" dirty="0"/>
          </a:p>
          <a:p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472" y="3201105"/>
            <a:ext cx="4932128" cy="274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12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Binary search scheme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To further shorten the search path of hash-based LPM, </a:t>
            </a:r>
            <a:r>
              <a:rPr lang="en-US" altLang="zh-TW" sz="2400" dirty="0" err="1" smtClean="0"/>
              <a:t>Waldvogel</a:t>
            </a:r>
            <a:r>
              <a:rPr lang="en-US" altLang="zh-TW" sz="2400" dirty="0" smtClean="0"/>
              <a:t> et </a:t>
            </a:r>
            <a:r>
              <a:rPr lang="en-US" altLang="zh-TW" sz="2400" dirty="0"/>
              <a:t>al. </a:t>
            </a:r>
            <a:r>
              <a:rPr lang="en-US" altLang="zh-TW" sz="2400" dirty="0" smtClean="0"/>
              <a:t>break </a:t>
            </a:r>
            <a:r>
              <a:rPr lang="en-US" altLang="zh-TW" sz="2400" dirty="0"/>
              <a:t>through the linear search by </a:t>
            </a:r>
            <a:r>
              <a:rPr lang="en-US" altLang="zh-TW" sz="2400" dirty="0" smtClean="0"/>
              <a:t>reconstructing the </a:t>
            </a:r>
            <a:r>
              <a:rPr lang="en-US" altLang="zh-TW" sz="2400" dirty="0"/>
              <a:t>FIB data structure to add correlation among different </a:t>
            </a:r>
            <a:r>
              <a:rPr lang="en-US" altLang="zh-TW" sz="2400" dirty="0" smtClean="0"/>
              <a:t>prefixes sets.</a:t>
            </a:r>
          </a:p>
          <a:p>
            <a:endParaRPr lang="en-US" altLang="zh-TW" sz="2400" dirty="0"/>
          </a:p>
          <a:p>
            <a:r>
              <a:rPr lang="en-US" altLang="zh-TW" sz="2400" dirty="0"/>
              <a:t>With the help of the reconstructed FIB, the lookup engine </a:t>
            </a:r>
            <a:r>
              <a:rPr lang="en-US" altLang="zh-TW" sz="2400" dirty="0" smtClean="0"/>
              <a:t>can search </a:t>
            </a:r>
            <a:r>
              <a:rPr lang="en-US" altLang="zh-TW" sz="2400" dirty="0"/>
              <a:t>the longest matching prefix in the random mode</a:t>
            </a:r>
            <a:r>
              <a:rPr lang="en-US" altLang="zh-TW" sz="2400" dirty="0" smtClean="0"/>
              <a:t>.</a:t>
            </a:r>
          </a:p>
          <a:p>
            <a:endParaRPr lang="en-US" altLang="zh-TW" sz="2400" dirty="0"/>
          </a:p>
          <a:p>
            <a:r>
              <a:rPr lang="en-US" altLang="zh-TW" sz="2400" dirty="0" smtClean="0"/>
              <a:t>One of </a:t>
            </a:r>
            <a:r>
              <a:rPr lang="en-US" altLang="zh-TW" sz="2400" dirty="0"/>
              <a:t>the most effective algorithm is the binary search algorithm </a:t>
            </a:r>
            <a:r>
              <a:rPr lang="en-US" altLang="zh-TW" sz="2400" dirty="0" smtClean="0"/>
              <a:t>that needs </a:t>
            </a:r>
            <a:r>
              <a:rPr lang="en-US" altLang="zh-TW" sz="2400" dirty="0"/>
              <a:t>O(</a:t>
            </a:r>
            <a:r>
              <a:rPr lang="en-US" altLang="zh-TW" sz="2400" dirty="0" err="1"/>
              <a:t>logN</a:t>
            </a:r>
            <a:r>
              <a:rPr lang="en-US" altLang="zh-TW" sz="2400" dirty="0"/>
              <a:t>) probes to find the longest matching prefix on </a:t>
            </a:r>
            <a:r>
              <a:rPr lang="en-US" altLang="zh-TW" sz="2400" dirty="0" smtClean="0"/>
              <a:t>average</a:t>
            </a:r>
            <a:endParaRPr lang="en-US" altLang="zh-TW" sz="2400" dirty="0"/>
          </a:p>
          <a:p>
            <a:endParaRPr lang="en-US" altLang="zh-TW" sz="2400" dirty="0"/>
          </a:p>
          <a:p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91505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23" y="549275"/>
            <a:ext cx="5052498" cy="550973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910" y="1867095"/>
            <a:ext cx="6469941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47830"/>
      </p:ext>
    </p:extLst>
  </p:cSld>
  <p:clrMapOvr>
    <a:masterClrMapping/>
  </p:clrMapOvr>
</p:sld>
</file>

<file path=ppt/theme/theme1.xml><?xml version="1.0" encoding="utf-8"?>
<a:theme xmlns:a="http://schemas.openxmlformats.org/drawingml/2006/main" name="佈景主題1">
  <a:themeElements>
    <a:clrScheme name="Studio 2">
      <a:dk1>
        <a:srgbClr val="000000"/>
      </a:dk1>
      <a:lt1>
        <a:srgbClr val="FFFFFF"/>
      </a:lt1>
      <a:dk2>
        <a:srgbClr val="3732A0"/>
      </a:dk2>
      <a:lt2>
        <a:srgbClr val="666699"/>
      </a:lt2>
      <a:accent1>
        <a:srgbClr val="CCCCFF"/>
      </a:accent1>
      <a:accent2>
        <a:srgbClr val="009999"/>
      </a:accent2>
      <a:accent3>
        <a:srgbClr val="FFFFFF"/>
      </a:accent3>
      <a:accent4>
        <a:srgbClr val="000000"/>
      </a:accent4>
      <a:accent5>
        <a:srgbClr val="E2E2FF"/>
      </a:accent5>
      <a:accent6>
        <a:srgbClr val="008A8A"/>
      </a:accent6>
      <a:hlink>
        <a:srgbClr val="3366CC"/>
      </a:hlink>
      <a:folHlink>
        <a:srgbClr val="9094B8"/>
      </a:folHlink>
    </a:clrScheme>
    <a:fontScheme name="自訂 2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佈景主題1" id="{9DA956AA-C026-4635-A976-1E278F02BC2A}" vid="{E396B9C6-525B-46F3-8179-0B65CCAA20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139</TotalTime>
  <Words>1149</Words>
  <Application>Microsoft Office PowerPoint</Application>
  <PresentationFormat>寬螢幕</PresentationFormat>
  <Paragraphs>223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5" baseType="lpstr">
      <vt:lpstr>新細明體</vt:lpstr>
      <vt:lpstr>Arial</vt:lpstr>
      <vt:lpstr>Arial Black</vt:lpstr>
      <vt:lpstr>Calibri</vt:lpstr>
      <vt:lpstr>Cambria Math</vt:lpstr>
      <vt:lpstr>Times New Roman</vt:lpstr>
      <vt:lpstr>Wingdings</vt:lpstr>
      <vt:lpstr>佈景主題1</vt:lpstr>
      <vt:lpstr>Statistical Optimal Hash-based Longest Prefix Match</vt:lpstr>
      <vt:lpstr>INTRODUCTION</vt:lpstr>
      <vt:lpstr>Named Data Networking</vt:lpstr>
      <vt:lpstr>HASH-BASED LONGEST PREFIX MATCH</vt:lpstr>
      <vt:lpstr>HASH-BASED LONGEST PREFIX MATCH</vt:lpstr>
      <vt:lpstr>PowerPoint 簡報</vt:lpstr>
      <vt:lpstr>The optimal linear search scheme</vt:lpstr>
      <vt:lpstr>Binary search scheme</vt:lpstr>
      <vt:lpstr>PowerPoint 簡報</vt:lpstr>
      <vt:lpstr>The statistical optimal search scheme</vt:lpstr>
      <vt:lpstr>Dynamic Programming Algorithm For Optimizing LPM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 Matrix and L matrix</vt:lpstr>
      <vt:lpstr>PowerPoint 簡報</vt:lpstr>
      <vt:lpstr>EXPERIMENTAL RESULTS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Optimal Hash-based Longest Prefix Match</dc:title>
  <dc:creator>Lin</dc:creator>
  <cp:lastModifiedBy>Windows 使用者</cp:lastModifiedBy>
  <cp:revision>36</cp:revision>
  <dcterms:created xsi:type="dcterms:W3CDTF">2017-12-05T15:32:33Z</dcterms:created>
  <dcterms:modified xsi:type="dcterms:W3CDTF">2017-12-06T02:09:03Z</dcterms:modified>
</cp:coreProperties>
</file>